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8" r:id="rId4"/>
    <p:sldId id="267" r:id="rId5"/>
    <p:sldId id="266" r:id="rId6"/>
    <p:sldId id="259" r:id="rId7"/>
    <p:sldId id="260" r:id="rId8"/>
    <p:sldId id="269" r:id="rId9"/>
    <p:sldId id="261" r:id="rId10"/>
    <p:sldId id="262" r:id="rId11"/>
    <p:sldId id="270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1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9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93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4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Internship Learning Summary: Full-Stack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Yash Technology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 May - July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70654-AA61-4323-8533-9B780CA96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80" y="6960870"/>
            <a:ext cx="1874520" cy="1188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AEE40-6BDD-4A3D-9FFB-738FC0709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008" y="7375208"/>
            <a:ext cx="854392" cy="8543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1857"/>
            <a:ext cx="684716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Project: </a:t>
            </a:r>
            <a:r>
              <a:rPr lang="en-US" sz="44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ElectroHub</a:t>
            </a: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Store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7241" y="447210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Currently building with Spring Boot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7241" y="5309830"/>
            <a:ext cx="299430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E-commerce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7241" y="5727500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Online store for electronics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7241" y="647092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Key Features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9621" y="6867405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Product catalog, shopping cart, user authentication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7259" y="530983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89639" y="5743395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Spring Boot, Spring Data JPA, Spring MVC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7259" y="647092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97259" y="6867405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Scalability, security, modern web practices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A8F11-A367-417A-B412-AB682FCB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80" y="6960870"/>
            <a:ext cx="1874520" cy="11881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28D8C2-13AD-48C9-A088-70299CD9C9EF}"/>
              </a:ext>
            </a:extLst>
          </p:cNvPr>
          <p:cNvSpPr txBox="1"/>
          <p:nvPr/>
        </p:nvSpPr>
        <p:spPr>
          <a:xfrm>
            <a:off x="480060" y="2686050"/>
            <a:ext cx="12584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8C704-2E72-4F11-83BC-1730DF8E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448" y="6572250"/>
            <a:ext cx="4630723" cy="156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E6243-C68A-4ADE-9524-0271A1F5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80" y="7040880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1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Java Fundamentals:</a:t>
            </a:r>
            <a:endParaRPr lang="en-US" sz="4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B1449D-D45D-41A2-8AE0-A76B8F5A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" y="1383030"/>
            <a:ext cx="9258300" cy="617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36CA6D-07D9-4AFD-8839-4722EE0E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24" y="3040380"/>
            <a:ext cx="2006751" cy="5323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533790-2E5B-4352-B482-4C4497B1F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323" y="6033393"/>
            <a:ext cx="2006751" cy="5323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A9D31B-CBBE-475F-BD54-E9E1434F2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754" y="6472608"/>
            <a:ext cx="2006751" cy="5323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21AE15-8839-4083-AA13-B4D389B4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915900" y="7390851"/>
            <a:ext cx="1714500" cy="724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FF0468-71F8-48C3-B359-224C06CB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008" y="7375208"/>
            <a:ext cx="854392" cy="8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2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Java Fundamentals: Object-Oriented Mastery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" y="2264093"/>
            <a:ext cx="539115" cy="5391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3410" y="239208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ea typeface="Inter Bold" pitchFamily="34" charset="-122"/>
              </a:rPr>
              <a:t>Four Pillar of </a:t>
            </a:r>
            <a:r>
              <a:rPr lang="en-US" sz="2100" b="1" spc="-300" dirty="0">
                <a:solidFill>
                  <a:srgbClr val="272525"/>
                </a:solidFill>
                <a:ea typeface="Inter Bold" pitchFamily="34" charset="-122"/>
              </a:rPr>
              <a:t>O </a:t>
            </a:r>
            <a:r>
              <a:rPr lang="en-US" sz="2100" b="1" spc="-300" dirty="0" err="1">
                <a:solidFill>
                  <a:srgbClr val="272525"/>
                </a:solidFill>
                <a:ea typeface="Inter Bold" pitchFamily="34" charset="-122"/>
              </a:rPr>
              <a:t>O</a:t>
            </a:r>
            <a:r>
              <a:rPr lang="en-US" sz="2100" b="1" spc="-300" dirty="0">
                <a:solidFill>
                  <a:srgbClr val="272525"/>
                </a:solidFill>
                <a:ea typeface="Inter Bold" pitchFamily="34" charset="-122"/>
              </a:rPr>
              <a:t> P S</a:t>
            </a:r>
            <a:endParaRPr lang="en-US" sz="2100" spc="-300" dirty="0"/>
          </a:p>
        </p:txBody>
      </p:sp>
      <p:sp>
        <p:nvSpPr>
          <p:cNvPr id="6" name="Text 2"/>
          <p:cNvSpPr/>
          <p:nvPr/>
        </p:nvSpPr>
        <p:spPr>
          <a:xfrm>
            <a:off x="1563410" y="2858333"/>
            <a:ext cx="6825853" cy="53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/>
              <a:t>Inheritance, </a:t>
            </a:r>
            <a:r>
              <a:rPr lang="en-US" sz="1650" dirty="0" err="1"/>
              <a:t>Polymoriphsm</a:t>
            </a:r>
            <a:r>
              <a:rPr lang="en-US" sz="1650" dirty="0"/>
              <a:t>, Encapsulation &amp; Abstraction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3742373"/>
            <a:ext cx="539115" cy="53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3410" y="387036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/>
              <a:t>Collection Framework</a:t>
            </a:r>
          </a:p>
        </p:txBody>
      </p:sp>
      <p:sp>
        <p:nvSpPr>
          <p:cNvPr id="9" name="Text 4"/>
          <p:cNvSpPr/>
          <p:nvPr/>
        </p:nvSpPr>
        <p:spPr>
          <a:xfrm>
            <a:off x="1563410" y="433661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Calibri" panose="020F0502020204030204" pitchFamily="34" charset="0"/>
                <a:ea typeface="Inter" pitchFamily="34" charset="-122"/>
                <a:cs typeface="Calibri" panose="020F0502020204030204" pitchFamily="34" charset="0"/>
              </a:rPr>
              <a:t>Concept of LinkedList, HashMap &amp; many more </a:t>
            </a: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563410" y="534864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/>
              <a:t>Multi Threading</a:t>
            </a:r>
          </a:p>
        </p:txBody>
      </p:sp>
      <p:sp>
        <p:nvSpPr>
          <p:cNvPr id="12" name="Text 6"/>
          <p:cNvSpPr/>
          <p:nvPr/>
        </p:nvSpPr>
        <p:spPr>
          <a:xfrm>
            <a:off x="1563410" y="581489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/>
              <a:t>Multiple Threads Running Simultaneously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37" y="6698933"/>
            <a:ext cx="539115" cy="5391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3410" y="682692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/>
              <a:t>Exception Handling</a:t>
            </a:r>
          </a:p>
        </p:txBody>
      </p:sp>
      <p:sp>
        <p:nvSpPr>
          <p:cNvPr id="15" name="Text 8"/>
          <p:cNvSpPr/>
          <p:nvPr/>
        </p:nvSpPr>
        <p:spPr>
          <a:xfrm>
            <a:off x="1563410" y="729317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/>
              <a:t>Handle Error by using try catch block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278E01-FE01-47F3-8367-FDC60FF121C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737" y="5311498"/>
            <a:ext cx="589598" cy="589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E8981-5319-4197-AB02-849BC208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10" y="4242330"/>
            <a:ext cx="6046470" cy="3886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DCC17-204A-4435-BC32-D1B7AE90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773029"/>
            <a:ext cx="5680710" cy="2938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87CFF-7E5C-41BD-B3F8-3A9620F66DA4}"/>
              </a:ext>
            </a:extLst>
          </p:cNvPr>
          <p:cNvSpPr txBox="1"/>
          <p:nvPr/>
        </p:nvSpPr>
        <p:spPr>
          <a:xfrm>
            <a:off x="7452360" y="3074670"/>
            <a:ext cx="5543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List&lt;String&gt; names = </a:t>
            </a:r>
            <a:r>
              <a:rPr lang="en-US" dirty="0" err="1"/>
              <a:t>Arrays.asList</a:t>
            </a:r>
            <a:r>
              <a:rPr lang="en-US" dirty="0"/>
              <a:t>(“Keshav", “Ram", “Ravi“);</a:t>
            </a:r>
          </a:p>
          <a:p>
            <a:r>
              <a:rPr lang="en-US" dirty="0"/>
              <a:t>List&lt;String&gt; </a:t>
            </a:r>
            <a:r>
              <a:rPr lang="en-US" dirty="0" err="1"/>
              <a:t>filterMap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r>
              <a:rPr lang="en-US" dirty="0"/>
              <a:t>for (String name : names) {</a:t>
            </a:r>
          </a:p>
          <a:p>
            <a:r>
              <a:rPr lang="en-US" dirty="0"/>
              <a:t>            if (</a:t>
            </a:r>
            <a:r>
              <a:rPr lang="en-US" dirty="0" err="1"/>
              <a:t>name.startsWith</a:t>
            </a:r>
            <a:r>
              <a:rPr lang="en-US" dirty="0"/>
              <a:t>("A")) {</a:t>
            </a:r>
          </a:p>
          <a:p>
            <a:r>
              <a:rPr lang="en-US" dirty="0"/>
              <a:t>                </a:t>
            </a:r>
            <a:r>
              <a:rPr lang="en-US" dirty="0" err="1"/>
              <a:t>filterMap.add</a:t>
            </a:r>
            <a:r>
              <a:rPr lang="en-US" dirty="0"/>
              <a:t>(name);</a:t>
            </a:r>
          </a:p>
          <a:p>
            <a:r>
              <a:rPr lang="en-US" dirty="0"/>
              <a:t>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0F026-4A7B-4C79-A7A7-2A6A9767BB7A}"/>
              </a:ext>
            </a:extLst>
          </p:cNvPr>
          <p:cNvSpPr/>
          <p:nvPr/>
        </p:nvSpPr>
        <p:spPr>
          <a:xfrm>
            <a:off x="354268" y="451138"/>
            <a:ext cx="9407014" cy="142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300"/>
              </a:lnSpc>
            </a:pPr>
            <a:r>
              <a:rPr lang="en-US" sz="4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Java Fundamentals: Before Java 8 Features</a:t>
            </a:r>
            <a:endParaRPr lang="en-US" sz="4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521F2-DAC6-4B2B-A99D-25D8370F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6008" y="7375208"/>
            <a:ext cx="854392" cy="854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DBDE2-7BB9-48A9-9B69-995430AC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896" y="7375208"/>
            <a:ext cx="3744112" cy="8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Java 8 Feature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1563410" y="239208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spc="-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ACBC7C-70D1-49FD-B39E-D6746362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54" y="3941064"/>
            <a:ext cx="5707975" cy="3793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9AF13-6550-4D8F-AE88-4309E459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48" y="2392085"/>
            <a:ext cx="5132070" cy="2516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F169E4-636F-48AD-B564-5CA4321C6F5D}"/>
              </a:ext>
            </a:extLst>
          </p:cNvPr>
          <p:cNvSpPr txBox="1"/>
          <p:nvPr/>
        </p:nvSpPr>
        <p:spPr>
          <a:xfrm>
            <a:off x="2798148" y="2560558"/>
            <a:ext cx="51320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List&lt;String&gt; names = </a:t>
            </a:r>
            <a:r>
              <a:rPr lang="en-US" dirty="0" err="1"/>
              <a:t>Arrays.asList</a:t>
            </a:r>
            <a:r>
              <a:rPr lang="en-US" dirty="0"/>
              <a:t>(“Keshav", “Aman", "Anna");</a:t>
            </a:r>
          </a:p>
          <a:p>
            <a:r>
              <a:rPr lang="en-US" dirty="0"/>
              <a:t> </a:t>
            </a:r>
            <a:r>
              <a:rPr lang="en-US" dirty="0" err="1"/>
              <a:t>names.stream</a:t>
            </a:r>
            <a:r>
              <a:rPr lang="en-US" dirty="0"/>
              <a:t>().filter(name -&gt; </a:t>
            </a:r>
            <a:r>
              <a:rPr lang="en-US" dirty="0" err="1"/>
              <a:t>name.startsWith</a:t>
            </a:r>
            <a:r>
              <a:rPr lang="en-US" dirty="0"/>
              <a:t>("A"))</a:t>
            </a:r>
          </a:p>
          <a:p>
            <a:r>
              <a:rPr lang="en-US" dirty="0"/>
              <a:t>             .map(name -&gt; </a:t>
            </a:r>
            <a:r>
              <a:rPr lang="en-US" dirty="0" err="1"/>
              <a:t>name.toUpperCase</a:t>
            </a:r>
            <a:r>
              <a:rPr lang="en-US" dirty="0"/>
              <a:t>())</a:t>
            </a:r>
          </a:p>
          <a:p>
            <a:r>
              <a:rPr lang="en-US" dirty="0"/>
              <a:t>             .</a:t>
            </a:r>
            <a:r>
              <a:rPr lang="en-US" dirty="0" err="1"/>
              <a:t>forEach</a:t>
            </a:r>
            <a:r>
              <a:rPr lang="en-US" dirty="0"/>
              <a:t>(name -&gt; </a:t>
            </a:r>
            <a:r>
              <a:rPr lang="en-US" dirty="0" err="1"/>
              <a:t>System.out.println</a:t>
            </a:r>
            <a:r>
              <a:rPr lang="en-US" dirty="0"/>
              <a:t>(name));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7092A-A4FC-4321-8AC8-5BB0E5A4C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008" y="7375208"/>
            <a:ext cx="854392" cy="854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809D7A-A6A3-4B01-B16E-92267E194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310" y="7146226"/>
            <a:ext cx="2151698" cy="1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4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Backend Core: JDBC &amp; Servlet Applications</a:t>
            </a:r>
            <a:endParaRPr lang="en-US" sz="4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FAA2C-F46A-48A5-9817-3830F198CA59}"/>
              </a:ext>
            </a:extLst>
          </p:cNvPr>
          <p:cNvSpPr txBox="1"/>
          <p:nvPr/>
        </p:nvSpPr>
        <p:spPr>
          <a:xfrm>
            <a:off x="793790" y="2948940"/>
            <a:ext cx="7973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247326-BA5E-458E-9F80-3B97DF2D9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721CA-88D8-4F43-A131-4EC699AD0C22}"/>
              </a:ext>
            </a:extLst>
          </p:cNvPr>
          <p:cNvSpPr/>
          <p:nvPr/>
        </p:nvSpPr>
        <p:spPr>
          <a:xfrm>
            <a:off x="802660" y="2560321"/>
            <a:ext cx="3977640" cy="1897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Servlet: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Handles HTTP requests/responses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Runs on server (e.g., Tomcat)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Works with JSP/HTML</a:t>
            </a:r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181ACD-F0E6-41BD-9626-12CC012C7C63}"/>
              </a:ext>
            </a:extLst>
          </p:cNvPr>
          <p:cNvSpPr/>
          <p:nvPr/>
        </p:nvSpPr>
        <p:spPr>
          <a:xfrm>
            <a:off x="5440681" y="2560321"/>
            <a:ext cx="3428999" cy="1863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JDBC: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 Java to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Performs CRUD with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Uses Connection, Statement and </a:t>
            </a:r>
            <a:r>
              <a:rPr lang="en-US" sz="2000" dirty="0" err="1"/>
              <a:t>ResultSet</a:t>
            </a:r>
            <a:endParaRPr lang="en-US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486152-2899-4C1F-BFC2-9CC0A5E38853}"/>
              </a:ext>
            </a:extLst>
          </p:cNvPr>
          <p:cNvCxnSpPr>
            <a:cxnSpLocks/>
          </p:cNvCxnSpPr>
          <p:nvPr/>
        </p:nvCxnSpPr>
        <p:spPr>
          <a:xfrm>
            <a:off x="3074670" y="4443503"/>
            <a:ext cx="0" cy="722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001699-D400-48AA-9B93-B64E499CAAA2}"/>
              </a:ext>
            </a:extLst>
          </p:cNvPr>
          <p:cNvCxnSpPr/>
          <p:nvPr/>
        </p:nvCxnSpPr>
        <p:spPr>
          <a:xfrm>
            <a:off x="4960620" y="5166361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79B91F-783D-4087-86B9-664C3BF6055F}"/>
              </a:ext>
            </a:extLst>
          </p:cNvPr>
          <p:cNvCxnSpPr>
            <a:cxnSpLocks/>
          </p:cNvCxnSpPr>
          <p:nvPr/>
        </p:nvCxnSpPr>
        <p:spPr>
          <a:xfrm>
            <a:off x="6858000" y="4423411"/>
            <a:ext cx="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596B15-7DFC-47B5-BEDE-A076F041A241}"/>
              </a:ext>
            </a:extLst>
          </p:cNvPr>
          <p:cNvCxnSpPr>
            <a:cxnSpLocks/>
          </p:cNvCxnSpPr>
          <p:nvPr/>
        </p:nvCxnSpPr>
        <p:spPr>
          <a:xfrm>
            <a:off x="3074670" y="5166361"/>
            <a:ext cx="3771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7D2390E-D9AE-48C7-B9FD-A4A1917906FD}"/>
              </a:ext>
            </a:extLst>
          </p:cNvPr>
          <p:cNvSpPr/>
          <p:nvPr/>
        </p:nvSpPr>
        <p:spPr>
          <a:xfrm>
            <a:off x="3074670" y="5715001"/>
            <a:ext cx="3840469" cy="155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in Login , registration and CRUD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Servlet get input -&gt; JDBC access DB.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285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Frontend </a:t>
            </a:r>
            <a:r>
              <a:rPr lang="en-US" sz="4000" b="1" spc="-15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Integration</a:t>
            </a: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: Dynamic JSP Pages</a:t>
            </a:r>
            <a:endParaRPr lang="en-US" sz="4000" b="1" dirty="0"/>
          </a:p>
        </p:txBody>
      </p:sp>
      <p:sp>
        <p:nvSpPr>
          <p:cNvPr id="4" name="Shape 1"/>
          <p:cNvSpPr/>
          <p:nvPr/>
        </p:nvSpPr>
        <p:spPr>
          <a:xfrm>
            <a:off x="716875" y="2150626"/>
            <a:ext cx="7710249" cy="1225868"/>
          </a:xfrm>
          <a:prstGeom prst="roundRect">
            <a:avLst>
              <a:gd name="adj" fmla="val 7018"/>
            </a:avLst>
          </a:prstGeom>
          <a:noFill/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4523" y="2378273"/>
            <a:ext cx="256043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JSP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4523" y="2821186"/>
            <a:ext cx="725495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 Dynamic Web Interface</a:t>
            </a:r>
          </a:p>
        </p:txBody>
      </p:sp>
      <p:sp>
        <p:nvSpPr>
          <p:cNvPr id="7" name="Shape 4"/>
          <p:cNvSpPr/>
          <p:nvPr/>
        </p:nvSpPr>
        <p:spPr>
          <a:xfrm>
            <a:off x="716875" y="3581281"/>
            <a:ext cx="7710249" cy="1225868"/>
          </a:xfrm>
          <a:prstGeom prst="roundRect">
            <a:avLst>
              <a:gd name="adj" fmla="val 7018"/>
            </a:avLst>
          </a:prstGeom>
          <a:noFill/>
          <a:ln w="2286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4523" y="3808928"/>
            <a:ext cx="256043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Form Handling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4523" y="4251841"/>
            <a:ext cx="725495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Processed User Form</a:t>
            </a:r>
          </a:p>
        </p:txBody>
      </p:sp>
      <p:sp>
        <p:nvSpPr>
          <p:cNvPr id="10" name="Shape 7"/>
          <p:cNvSpPr/>
          <p:nvPr/>
        </p:nvSpPr>
        <p:spPr>
          <a:xfrm>
            <a:off x="716875" y="5011936"/>
            <a:ext cx="7710249" cy="1225868"/>
          </a:xfrm>
          <a:prstGeom prst="roundRect">
            <a:avLst>
              <a:gd name="adj" fmla="val 7018"/>
            </a:avLst>
          </a:prstGeom>
          <a:noFill/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4523" y="5239583"/>
            <a:ext cx="256043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MVC Pattern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4523" y="5682496"/>
            <a:ext cx="725495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Separated Logic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16875" y="6442591"/>
            <a:ext cx="7710249" cy="1225868"/>
          </a:xfrm>
          <a:prstGeom prst="roundRect">
            <a:avLst>
              <a:gd name="adj" fmla="val 7018"/>
            </a:avLst>
          </a:prstGeom>
          <a:noFill/>
          <a:ln w="2286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4523" y="6670238"/>
            <a:ext cx="256043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/>
              <a:t>Session Management</a:t>
            </a:r>
          </a:p>
        </p:txBody>
      </p:sp>
      <p:sp>
        <p:nvSpPr>
          <p:cNvPr id="15" name="Text 12"/>
          <p:cNvSpPr/>
          <p:nvPr/>
        </p:nvSpPr>
        <p:spPr>
          <a:xfrm>
            <a:off x="944523" y="7113151"/>
            <a:ext cx="725495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Built-in support for handling user sessions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6875" y="563285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/>
              <a:t>Project: Contact Manager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A8C182-022A-4B6F-85E4-7B29510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008" y="7375208"/>
            <a:ext cx="854392" cy="854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A200EA-5BDD-4ABE-A823-CA2FB0C5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7338470"/>
            <a:ext cx="2414588" cy="893988"/>
          </a:xfrm>
          <a:prstGeom prst="rect">
            <a:avLst/>
          </a:prstGeom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id="{CF80A87B-26DA-469D-A467-08CE678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222828"/>
            <a:ext cx="8629650" cy="635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Technologies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JSP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UI for forms and displaying contact data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Servlets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Handles form submissions, business logic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JDBC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Connects to database for CRUD operations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 / Oracle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Stores contact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Core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new contact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View all contacts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 contact details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contact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login &amp; session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12298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 Mastery: Spring Boot Ecosystem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9474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Boot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6046946" cy="54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Simplifies Spring application setup with auto-configuration.</a:t>
            </a:r>
          </a:p>
        </p:txBody>
      </p:sp>
      <p:sp>
        <p:nvSpPr>
          <p:cNvPr id="7" name="Shape 4"/>
          <p:cNvSpPr/>
          <p:nvPr/>
        </p:nvSpPr>
        <p:spPr>
          <a:xfrm>
            <a:off x="7428548" y="456592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Data JPA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053019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 APIs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Secure endpoints with Spring Security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8547" y="6067187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6404729"/>
            <a:ext cx="3019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Injection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Managed components for scalability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4B2415-073C-4E46-AE94-C855FA93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410" y="7628572"/>
            <a:ext cx="2205990" cy="520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2CE2D4-0F4F-45BE-AF80-F44CAD90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3858" y="7375208"/>
            <a:ext cx="854392" cy="8543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3F4141-753A-4A05-B57A-B703026996AE}"/>
              </a:ext>
            </a:extLst>
          </p:cNvPr>
          <p:cNvSpPr txBox="1"/>
          <p:nvPr/>
        </p:nvSpPr>
        <p:spPr>
          <a:xfrm>
            <a:off x="7476529" y="5224432"/>
            <a:ext cx="605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Eases database access by reducing boilerplate using JPA repositories.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427</Words>
  <Application>Microsoft Office PowerPoint</Application>
  <PresentationFormat>Custom</PresentationFormat>
  <Paragraphs>99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Inter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Keshav Gupta</dc:creator>
  <cp:lastModifiedBy>Keshav Gupta</cp:lastModifiedBy>
  <cp:revision>15</cp:revision>
  <dcterms:created xsi:type="dcterms:W3CDTF">2025-07-18T08:30:24Z</dcterms:created>
  <dcterms:modified xsi:type="dcterms:W3CDTF">2025-07-18T11:35:46Z</dcterms:modified>
</cp:coreProperties>
</file>